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57" r:id="rId4"/>
    <p:sldId id="271" r:id="rId5"/>
    <p:sldId id="272" r:id="rId6"/>
    <p:sldId id="275" r:id="rId7"/>
    <p:sldId id="276" r:id="rId8"/>
    <p:sldId id="264" r:id="rId9"/>
    <p:sldId id="265" r:id="rId10"/>
    <p:sldId id="268" r:id="rId11"/>
    <p:sldId id="273" r:id="rId12"/>
    <p:sldId id="269" r:id="rId13"/>
    <p:sldId id="277" r:id="rId14"/>
    <p:sldId id="278" r:id="rId15"/>
    <p:sldId id="279" r:id="rId16"/>
    <p:sldId id="280" r:id="rId17"/>
    <p:sldId id="281" r:id="rId18"/>
    <p:sldId id="282" r:id="rId19"/>
    <p:sldId id="28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EE52A2-54D1-4AE3-8758-A66C9439674D}" type="datetimeFigureOut">
              <a:rPr lang="en-US" smtClean="0"/>
              <a:t>9/16/2019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5F2352-758E-4289-AA85-0B5A2B094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36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830CC-BEBC-4BE0-9DF1-F5C93FC5EB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7647B0-9262-4AAA-BDEB-CE814D2370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BA690-DF9A-4CBC-BA79-2933C6DCE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64B9B-F00B-4323-8023-98DA9F583CFD}" type="datetime1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EA65C-6B7B-4800-9F0D-F0373EDA4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5457D-063F-43B7-A089-B8C633E12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B618-0426-4168-A18B-DC00F4CE2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28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72BBE-79FD-4478-95F9-4ECB99BB2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BF425E-44C9-47C8-9FE8-244CD541A6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0244F-0BEB-4395-8E2B-03F0AE2B1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48720-99DC-4899-8AA9-4330FD46A3A9}" type="datetime1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CAB45-5055-46CB-B425-DDC75A530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A6160-25A4-4E4F-A11F-7DA2AF035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B618-0426-4168-A18B-DC00F4CE2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54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B38454-8234-494B-9B85-A0B40C2AAA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D65A4C-87B0-4181-8734-30AD8A25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A02F8-3B39-4A15-8965-C64852B26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F985-E2E1-48E6-AF26-4568792F59EF}" type="datetime1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25917-6D73-422F-BE8A-5725DC2A2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E2E6D-2718-4124-BC5D-CE70FE336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B618-0426-4168-A18B-DC00F4CE2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6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DEB0A-E14B-4657-9E33-22D311083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56458-8DE8-4B5B-9CE1-38FB0D78E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82AD7-3F8F-4F8B-AB58-87CB23AF2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0ED80-2527-4BCC-B8CC-9D16536CC147}" type="datetime1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A765F-4A17-461D-A473-FE3F51F16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177E5-0062-480D-9016-0791CE39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B618-0426-4168-A18B-DC00F4CE2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259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B4ACA-D0C9-4D65-8C27-77A997B8D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F702C-71F5-4092-A3F8-52181DDDAA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B3E24-84A5-40CE-B77A-5FC337B8B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69A6F-DB6A-4F1F-B9DD-BD00B84DFEC0}" type="datetime1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0AD548-36AB-406D-8377-1BE96B3B0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6BC870-8919-4DFD-B9FD-E015B93A7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B618-0426-4168-A18B-DC00F4CE2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81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1288D-2406-4157-A568-8B9850F45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6B193-1868-43FC-8781-0BE3DCAA55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662B77-FA4F-40B0-AEA7-B31DA69F8B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B5A949-E171-4B1B-BD67-66B434AB0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12E3D-5CA5-447D-8AA4-58C2D4A3E340}" type="datetime1">
              <a:rPr lang="en-US" smtClean="0"/>
              <a:t>9/16/2019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48BC6F-838C-4F07-97A5-346B2D2AC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42BADB-35E1-4641-9A6F-9E9A50E46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B618-0426-4168-A18B-DC00F4CE2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091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9BE18-4E26-43EA-9B24-FBBDEA515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B8FB8E-7F6B-487C-99F6-CE176DEC52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6375-5076-4A66-B4C8-6151D5E667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782DE3-7ECA-4037-B9C5-BAB609ED6A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FCF585-DA39-49DB-AFCF-303C1F4834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F166EF-7D8E-48F7-BB19-11C3B6699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3E91C-C69B-4F9E-9D2A-000B4599A3FF}" type="datetime1">
              <a:rPr lang="en-US" smtClean="0"/>
              <a:t>9/16/2019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6FD4A5-2572-4037-B8CC-22C581F1A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9E50E9-7E85-4B49-83FC-693338735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B618-0426-4168-A18B-DC00F4CE2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32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346CD-F6CA-40FC-B7A7-FD1A7A634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311B8F-70AF-44EF-9614-3AF68312C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2C3DD-63EF-4D01-AC57-12B3E7CFB544}" type="datetime1">
              <a:rPr lang="en-US" smtClean="0"/>
              <a:t>9/16/2019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77E2E0-FE20-445D-8271-B967CB7DE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5F4E45-7B5B-453F-87FB-F62DB0DC2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B618-0426-4168-A18B-DC00F4CE2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490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E775B5-B4A5-43D8-A93C-C02DE413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E6104-8ABE-4C7B-B7F9-E4AAF5007A75}" type="datetime1">
              <a:rPr lang="en-US" smtClean="0"/>
              <a:t>9/16/2019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E6DD9D-AB43-4FA7-999D-4EC89C862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7F9EB9-35D5-4DF4-9115-A689E9EE6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B618-0426-4168-A18B-DC00F4CE2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277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E9987-177A-4F3C-8B80-8CCB1BF8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D6EF0-A556-4035-A7C2-33D358B87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36C065-1047-486B-BC7B-F17C3007DE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AF5A25-06E4-4AF9-8EFD-0487E33F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05CA5-98F9-468F-B4A1-F689967FDA89}" type="datetime1">
              <a:rPr lang="en-US" smtClean="0"/>
              <a:t>9/16/2019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9A02B9-26B6-43B5-8963-119286F7B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24AEC9-B21C-4AB6-A445-57EB4F26A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B618-0426-4168-A18B-DC00F4CE2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92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A769D-6C6B-49E0-83E3-0711B904C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D3985E-AD86-4BC0-A5F7-2C20CFC488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353FC9-2801-4BA9-8ABD-ABFD38284F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C96BE-46BC-4659-87F2-5B1237952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F7ACB-4D58-49C1-A3DE-2D4501669449}" type="datetime1">
              <a:rPr lang="en-US" smtClean="0"/>
              <a:t>9/16/2019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022334-1838-470F-AA02-394340060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1277D0-CFFC-4700-A925-AAE6FB03A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B618-0426-4168-A18B-DC00F4CE2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800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7130BE-8438-4D9B-BC4E-344B29151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FF0C2E-1611-49FD-9474-8FD5A09BCE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265D8-E947-4D98-89DA-6CA9F06F0A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EF196-3611-4C7A-9614-68DA7656FF3E}" type="datetime1">
              <a:rPr lang="en-US" smtClean="0"/>
              <a:t>9/16/2019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15AB5-B1EC-4E28-BAAA-A21BB2ABB8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853719-A7A6-4522-B95D-1F9E632714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3B618-0426-4168-A18B-DC00F4CE2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93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D3999-B4C8-4BB3-83C9-A3829EDF48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dirty="0"/>
              <a:t>Station Plot and Instrumentation Review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2A271-36C9-4E87-9845-9A9E5D75B0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AOSC200 – 0201, 0103</a:t>
            </a:r>
          </a:p>
          <a:p>
            <a:r>
              <a:rPr lang="en-US" dirty="0"/>
              <a:t>TA: Hannah Daley</a:t>
            </a:r>
          </a:p>
          <a:p>
            <a:r>
              <a:rPr lang="en-US" dirty="0"/>
              <a:t>atmos.umd.edu/~</a:t>
            </a:r>
            <a:r>
              <a:rPr lang="en-US" dirty="0" err="1"/>
              <a:t>hmdaley</a:t>
            </a:r>
            <a:r>
              <a:rPr lang="en-US" dirty="0"/>
              <a:t>/AOSC200/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43BDF-4866-46C1-87CD-E3A6DD76E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B618-0426-4168-A18B-DC00F4CE28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056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F562D-C34D-416F-B3A3-4B19C23CF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471"/>
            <a:ext cx="10515600" cy="89555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Satellite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2A0E0-6AD7-4F53-B189-798A7A16F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979" y="1676689"/>
            <a:ext cx="5626488" cy="5044786"/>
          </a:xfrm>
        </p:spPr>
        <p:txBody>
          <a:bodyPr>
            <a:normAutofit/>
          </a:bodyPr>
          <a:lstStyle/>
          <a:p>
            <a:r>
              <a:rPr lang="en-US" sz="2600" dirty="0"/>
              <a:t>Visible: viewing the sunlight reflected off Earth</a:t>
            </a:r>
          </a:p>
          <a:p>
            <a:pPr lvl="1"/>
            <a:r>
              <a:rPr lang="en-US" sz="2600" dirty="0"/>
              <a:t>Limitation: cannot use at night</a:t>
            </a:r>
          </a:p>
          <a:p>
            <a:pPr lvl="1"/>
            <a:r>
              <a:rPr lang="en-US" sz="2600" dirty="0"/>
              <a:t>Can tell cloud </a:t>
            </a:r>
            <a:r>
              <a:rPr lang="en-US" sz="2600" u="sng" dirty="0"/>
              <a:t>thickness</a:t>
            </a:r>
            <a:r>
              <a:rPr lang="en-US" sz="2600" dirty="0"/>
              <a:t> if it is very reflective</a:t>
            </a:r>
          </a:p>
          <a:p>
            <a:r>
              <a:rPr lang="en-US" sz="2600" dirty="0"/>
              <a:t>Infrared: several channels! Senses re-emitted radiation</a:t>
            </a:r>
          </a:p>
          <a:p>
            <a:pPr lvl="1"/>
            <a:r>
              <a:rPr lang="en-US" sz="2600" dirty="0"/>
              <a:t>Longwave IR: cloud top temp</a:t>
            </a:r>
          </a:p>
          <a:p>
            <a:pPr lvl="1"/>
            <a:r>
              <a:rPr lang="en-US" sz="2600" dirty="0"/>
              <a:t>Can be used 24 hours a day</a:t>
            </a:r>
          </a:p>
          <a:p>
            <a:pPr lvl="1"/>
            <a:r>
              <a:rPr lang="en-US" sz="2600" dirty="0"/>
              <a:t>Limitation: low clouds can blend in with ground.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D9E4FB-6211-4471-88F2-0BC82B5FA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B618-0426-4168-A18B-DC00F4CE2895}" type="slidenum">
              <a:rPr lang="en-US" smtClean="0"/>
              <a:t>10</a:t>
            </a:fld>
            <a:endParaRPr lang="en-US"/>
          </a:p>
        </p:txBody>
      </p:sp>
      <p:pic>
        <p:nvPicPr>
          <p:cNvPr id="4098" name="Picture 2" descr="Image result for hurricane florence">
            <a:extLst>
              <a:ext uri="{FF2B5EF4-FFF2-40B4-BE49-F238E27FC236}">
                <a16:creationId xmlns:a16="http://schemas.microsoft.com/office/drawing/2014/main" id="{42B4A0A0-E769-437A-BF63-514B825DB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467" y="1766716"/>
            <a:ext cx="3517513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B50588-A05E-4BBE-A27E-E94B69F85C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030" y="2853892"/>
            <a:ext cx="2875684" cy="28756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ADC3E9-3485-4E93-A4A8-94AF2D572062}"/>
              </a:ext>
            </a:extLst>
          </p:cNvPr>
          <p:cNvSpPr txBox="1"/>
          <p:nvPr/>
        </p:nvSpPr>
        <p:spPr>
          <a:xfrm>
            <a:off x="7030236" y="1259416"/>
            <a:ext cx="4323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Hurricane Florence! </a:t>
            </a:r>
          </a:p>
        </p:txBody>
      </p:sp>
    </p:spTree>
    <p:extLst>
      <p:ext uri="{BB962C8B-B14F-4D97-AF65-F5344CB8AC3E}">
        <p14:creationId xmlns:p14="http://schemas.microsoft.com/office/powerpoint/2010/main" val="1293233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DE3EE-5D72-47C4-ACB7-6E72EB66C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12325"/>
            <a:ext cx="11022496" cy="572658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b="1" dirty="0"/>
              <a:t>Early Earth Atmosphere:</a:t>
            </a:r>
          </a:p>
          <a:p>
            <a:pPr marL="0" indent="0">
              <a:buNone/>
            </a:pPr>
            <a:r>
              <a:rPr lang="en-US" dirty="0"/>
              <a:t>After the oceans formed</a:t>
            </a:r>
          </a:p>
          <a:p>
            <a:pPr marL="0" indent="0">
              <a:buNone/>
            </a:pPr>
            <a:r>
              <a:rPr lang="en-US" dirty="0"/>
              <a:t>-&gt; CO2 dissolved into the water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600" dirty="0"/>
              <a:t>-&gt;Sea creatures used CO2, water and sunlight to create carbohydrates with 	Oxygen as a byproduct (photosynthesis).</a:t>
            </a:r>
          </a:p>
          <a:p>
            <a:pPr marL="0" indent="0">
              <a:buNone/>
            </a:pPr>
            <a:r>
              <a:rPr lang="en-US" dirty="0"/>
              <a:t>-&gt; Oxygen lead to the formation of the ozone layer which is vital for land life </a:t>
            </a:r>
          </a:p>
          <a:p>
            <a:pPr marL="0" indent="0">
              <a:buNone/>
            </a:pPr>
            <a:r>
              <a:rPr lang="en-US" b="1" dirty="0"/>
              <a:t>Carbon Dioxide (CO2) in the Atmosphere:</a:t>
            </a:r>
          </a:p>
          <a:p>
            <a:r>
              <a:rPr lang="en-US" dirty="0"/>
              <a:t>Most talked about GHG</a:t>
            </a:r>
          </a:p>
          <a:p>
            <a:r>
              <a:rPr lang="en-US" dirty="0"/>
              <a:t>Seasonal Fluctuations due to </a:t>
            </a:r>
          </a:p>
          <a:p>
            <a:pPr marL="0" indent="0">
              <a:buNone/>
            </a:pPr>
            <a:r>
              <a:rPr lang="en-US" dirty="0"/>
              <a:t>vegetation uptake and release</a:t>
            </a:r>
          </a:p>
          <a:p>
            <a:r>
              <a:rPr lang="en-US" dirty="0"/>
              <a:t>General increase overtime</a:t>
            </a:r>
          </a:p>
          <a:p>
            <a:r>
              <a:rPr lang="en-US" dirty="0"/>
              <a:t> correlated to rise of temperatures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9DAF1-E9E8-4F75-8158-66C685012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B618-0426-4168-A18B-DC00F4CE2895}" type="slidenum">
              <a:rPr lang="en-US" smtClean="0"/>
              <a:t>11</a:t>
            </a:fld>
            <a:endParaRPr lang="en-US"/>
          </a:p>
        </p:txBody>
      </p:sp>
      <p:pic>
        <p:nvPicPr>
          <p:cNvPr id="1026" name="Picture 2" descr="Image result for co2 over time">
            <a:extLst>
              <a:ext uri="{FF2B5EF4-FFF2-40B4-BE49-F238E27FC236}">
                <a16:creationId xmlns:a16="http://schemas.microsoft.com/office/drawing/2014/main" id="{900AB2CF-1C67-45DF-8289-83A412C7E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950" y="3429000"/>
            <a:ext cx="4406733" cy="329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F5BD21-AFC6-4240-BFA8-A772F0D0C068}"/>
              </a:ext>
            </a:extLst>
          </p:cNvPr>
          <p:cNvSpPr txBox="1"/>
          <p:nvPr/>
        </p:nvSpPr>
        <p:spPr>
          <a:xfrm>
            <a:off x="2802834" y="80549"/>
            <a:ext cx="6586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Early Earth Atmosphere</a:t>
            </a:r>
          </a:p>
        </p:txBody>
      </p:sp>
    </p:spTree>
    <p:extLst>
      <p:ext uri="{BB962C8B-B14F-4D97-AF65-F5344CB8AC3E}">
        <p14:creationId xmlns:p14="http://schemas.microsoft.com/office/powerpoint/2010/main" val="135403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DE7ED-BC93-43B8-B477-A486889E8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701" y="26293"/>
            <a:ext cx="10515600" cy="106863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Earth’s Atmospheric Composition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679F41-03DF-432B-801F-C9833B067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B618-0426-4168-A18B-DC00F4CE2895}" type="slidenum">
              <a:rPr lang="en-US" smtClean="0"/>
              <a:t>12</a:t>
            </a:fld>
            <a:endParaRPr lang="en-US"/>
          </a:p>
        </p:txBody>
      </p:sp>
      <p:pic>
        <p:nvPicPr>
          <p:cNvPr id="5122" name="Picture 2" descr="Image result for atmospheric composition pie chart">
            <a:extLst>
              <a:ext uri="{FF2B5EF4-FFF2-40B4-BE49-F238E27FC236}">
                <a16:creationId xmlns:a16="http://schemas.microsoft.com/office/drawing/2014/main" id="{83171555-A17B-4C0D-B20C-09DE08ACE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130" y="1416183"/>
            <a:ext cx="6567920" cy="521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CABDB3-8023-4C01-A507-9883B9858391}"/>
              </a:ext>
            </a:extLst>
          </p:cNvPr>
          <p:cNvSpPr txBox="1"/>
          <p:nvPr/>
        </p:nvSpPr>
        <p:spPr>
          <a:xfrm>
            <a:off x="7775633" y="1256358"/>
            <a:ext cx="4290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Which are variable, permanent, trace, and noble?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8524FB-192E-4B72-9EBC-F961CA8682E3}"/>
              </a:ext>
            </a:extLst>
          </p:cNvPr>
          <p:cNvSpPr/>
          <p:nvPr/>
        </p:nvSpPr>
        <p:spPr>
          <a:xfrm>
            <a:off x="4668982" y="3346174"/>
            <a:ext cx="989921" cy="3196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309C6C-9378-4734-A416-E14516E46D6D}"/>
              </a:ext>
            </a:extLst>
          </p:cNvPr>
          <p:cNvSpPr/>
          <p:nvPr/>
        </p:nvSpPr>
        <p:spPr>
          <a:xfrm>
            <a:off x="6476755" y="3129379"/>
            <a:ext cx="989921" cy="3196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48307B-625A-4EA6-87BA-D24C3D21F4CD}"/>
              </a:ext>
            </a:extLst>
          </p:cNvPr>
          <p:cNvSpPr/>
          <p:nvPr/>
        </p:nvSpPr>
        <p:spPr>
          <a:xfrm>
            <a:off x="8510302" y="3863694"/>
            <a:ext cx="1471898" cy="3196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8AF79B-F2C9-460B-9031-A64A9ABCC3C7}"/>
              </a:ext>
            </a:extLst>
          </p:cNvPr>
          <p:cNvSpPr/>
          <p:nvPr/>
        </p:nvSpPr>
        <p:spPr>
          <a:xfrm>
            <a:off x="8448780" y="4641090"/>
            <a:ext cx="1471898" cy="3196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4638F5-A89D-42CC-80A4-5E9E66701C22}"/>
              </a:ext>
            </a:extLst>
          </p:cNvPr>
          <p:cNvSpPr/>
          <p:nvPr/>
        </p:nvSpPr>
        <p:spPr>
          <a:xfrm>
            <a:off x="8398243" y="5281992"/>
            <a:ext cx="1696016" cy="3196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1AC0B8-8182-4639-B840-35385BB6F9EF}"/>
              </a:ext>
            </a:extLst>
          </p:cNvPr>
          <p:cNvSpPr txBox="1"/>
          <p:nvPr/>
        </p:nvSpPr>
        <p:spPr>
          <a:xfrm>
            <a:off x="847989" y="1416183"/>
            <a:ext cx="206839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Other gases:</a:t>
            </a:r>
          </a:p>
          <a:p>
            <a:r>
              <a:rPr lang="en-US" sz="2400" dirty="0"/>
              <a:t>Water vapor</a:t>
            </a:r>
          </a:p>
          <a:p>
            <a:r>
              <a:rPr lang="en-US" sz="2400" dirty="0"/>
              <a:t>Sulfur Dioxide</a:t>
            </a:r>
          </a:p>
          <a:p>
            <a:r>
              <a:rPr lang="en-US" sz="2400" dirty="0"/>
              <a:t>Ozone</a:t>
            </a:r>
          </a:p>
          <a:p>
            <a:r>
              <a:rPr lang="en-US" sz="2400" dirty="0"/>
              <a:t>Formaldehyde</a:t>
            </a:r>
          </a:p>
          <a:p>
            <a:r>
              <a:rPr lang="en-US" sz="2400" dirty="0"/>
              <a:t>Nitrogen Dioxide</a:t>
            </a:r>
          </a:p>
          <a:p>
            <a:r>
              <a:rPr lang="en-US" sz="2400" dirty="0"/>
              <a:t>Methane</a:t>
            </a:r>
          </a:p>
          <a:p>
            <a:r>
              <a:rPr lang="en-US" sz="2400" dirty="0"/>
              <a:t>Carbon Monoxide</a:t>
            </a:r>
          </a:p>
          <a:p>
            <a:r>
              <a:rPr lang="en-US" sz="2400" dirty="0"/>
              <a:t>Neon</a:t>
            </a:r>
          </a:p>
          <a:p>
            <a:r>
              <a:rPr lang="en-US" sz="2400" dirty="0" err="1"/>
              <a:t>etc</a:t>
            </a:r>
            <a:r>
              <a:rPr lang="en-US" sz="2400" dirty="0"/>
              <a:t> </a:t>
            </a:r>
            <a:r>
              <a:rPr lang="en-US" sz="2400" dirty="0" err="1"/>
              <a:t>etc</a:t>
            </a:r>
            <a:r>
              <a:rPr lang="en-US" sz="2400" dirty="0"/>
              <a:t> </a:t>
            </a:r>
            <a:r>
              <a:rPr lang="en-US" sz="2400" dirty="0" err="1"/>
              <a:t>etc</a:t>
            </a:r>
            <a:r>
              <a:rPr lang="en-US" sz="24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54519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30B06-37D7-4CD5-95EC-9B26C8180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AEE0F-B2CF-4A66-A181-78403EAD0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B618-0426-4168-A18B-DC00F4CE2895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397F41-7E6F-4F6B-A24E-E4AC3A556E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31" t="31991" r="26615" b="45433"/>
          <a:stretch/>
        </p:blipFill>
        <p:spPr>
          <a:xfrm>
            <a:off x="537853" y="136525"/>
            <a:ext cx="11116293" cy="2785403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77ABAF1-6A4C-4A7D-95EE-5825CFA6C0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616" t="55182" r="29375" b="26963"/>
          <a:stretch/>
        </p:blipFill>
        <p:spPr>
          <a:xfrm>
            <a:off x="537853" y="2921927"/>
            <a:ext cx="11116293" cy="232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62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5AF57-BE77-4F2E-8CAD-1ECBE3C21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1D6FC-1C20-4A8A-8D43-5F0DFB47BA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08B84-B2D6-4878-8B12-8EED31C8F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B618-0426-4168-A18B-DC00F4CE2895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B4B49F-25E8-4F2B-B662-4D50F8C4FB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15" t="26609" r="25923" b="17728"/>
          <a:stretch/>
        </p:blipFill>
        <p:spPr>
          <a:xfrm>
            <a:off x="982101" y="479584"/>
            <a:ext cx="10227797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72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BA672-EE18-4C8F-9048-3B318B3D5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3180D-9211-40AE-884D-FB6E42CEA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A522B-B730-4D55-A0D0-EF41BF766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B618-0426-4168-A18B-DC00F4CE2895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B61C58-31BE-4987-AE0E-15EF4D61F7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16" t="24641" r="29375" b="21422"/>
          <a:stretch/>
        </p:blipFill>
        <p:spPr>
          <a:xfrm>
            <a:off x="999012" y="501650"/>
            <a:ext cx="9846999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10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D4270-CAEA-462F-BD67-AEA947903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B3117-35DA-4355-9F58-E9103AF8C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FF34D3-454E-4786-8461-3E9557177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B618-0426-4168-A18B-DC00F4CE2895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3EFB7C-F145-42CD-BA9B-60CBC4A235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46" t="32607" r="46923" b="33325"/>
          <a:stretch/>
        </p:blipFill>
        <p:spPr>
          <a:xfrm>
            <a:off x="2475914" y="1232990"/>
            <a:ext cx="6931981" cy="439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60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D1011-11EE-48B1-AB76-A361197F5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07D016E-2A2D-4847-8F8A-8268C39425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947" t="42425" r="24977" b="50264"/>
          <a:stretch/>
        </p:blipFill>
        <p:spPr>
          <a:xfrm>
            <a:off x="1909074" y="2482874"/>
            <a:ext cx="8373852" cy="67395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8C06D0-BEB3-48C1-9E21-3EEA6B27D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B618-0426-4168-A18B-DC00F4CE2895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3273C3-31B1-49F0-AA81-9F4FD28DF9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39" t="7980" r="25115" b="68419"/>
          <a:stretch/>
        </p:blipFill>
        <p:spPr>
          <a:xfrm>
            <a:off x="1909074" y="345463"/>
            <a:ext cx="8373852" cy="2164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4551C6-5CA4-43C8-9716-EF4B32AFFB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38" t="83093" r="27192" b="9621"/>
          <a:stretch/>
        </p:blipFill>
        <p:spPr>
          <a:xfrm>
            <a:off x="1909074" y="3773817"/>
            <a:ext cx="8373852" cy="696186"/>
          </a:xfrm>
          <a:prstGeom prst="rect">
            <a:avLst/>
          </a:prstGeo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85C5CF08-EEA4-45C0-B2F7-7C0B96B98F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47" t="58552" r="24977" b="34137"/>
          <a:stretch/>
        </p:blipFill>
        <p:spPr>
          <a:xfrm>
            <a:off x="1909074" y="3100033"/>
            <a:ext cx="8373852" cy="67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67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86692-9A49-4B1D-B76F-4D39C4A9A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B822F-E3DA-4634-ABBC-C180A640D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EED121-3BB4-45D8-B419-FD75C97DB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B618-0426-4168-A18B-DC00F4CE2895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7A0459-2104-4EDE-83F1-BF67A2C11A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69" t="11673" r="27077" b="17112"/>
          <a:stretch/>
        </p:blipFill>
        <p:spPr>
          <a:xfrm>
            <a:off x="2409723" y="487532"/>
            <a:ext cx="7372554" cy="600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982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95322-B17F-4B8C-A220-AEFB9B78B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FBBB4-F1BD-4ED0-8C95-CB5E63C5B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FA6DC2-23DA-47F2-98EA-2F254CE8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B618-0426-4168-A18B-DC00F4CE2895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EDD0A8-1E31-4A60-AF03-4CAB5FC938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08" t="33223" r="27654" b="24500"/>
          <a:stretch/>
        </p:blipFill>
        <p:spPr>
          <a:xfrm>
            <a:off x="1420837" y="1149131"/>
            <a:ext cx="8977271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272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454C8-2E52-497A-893B-5D2A1160E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2658" y="0"/>
            <a:ext cx="5786683" cy="1408693"/>
          </a:xfrm>
        </p:spPr>
        <p:txBody>
          <a:bodyPr anchor="t">
            <a:normAutofit/>
          </a:bodyPr>
          <a:lstStyle/>
          <a:p>
            <a:pPr algn="ctr"/>
            <a:r>
              <a:rPr lang="en-US" sz="4000" dirty="0"/>
              <a:t>Weather Station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A9C5A5-248A-4232-8C71-7B73BE393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8250" y="938739"/>
            <a:ext cx="6772647" cy="535531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D908FB-AB08-48A6-903E-B3F90251C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B618-0426-4168-A18B-DC00F4CE2895}" type="slidenum">
              <a:rPr lang="en-US" smtClean="0"/>
              <a:t>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F2D138-378F-44DD-9D39-A96D3E307A9C}"/>
              </a:ext>
            </a:extLst>
          </p:cNvPr>
          <p:cNvSpPr txBox="1"/>
          <p:nvPr/>
        </p:nvSpPr>
        <p:spPr>
          <a:xfrm>
            <a:off x="151100" y="704346"/>
            <a:ext cx="511715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For quizzes and Exams you should know:</a:t>
            </a:r>
          </a:p>
          <a:p>
            <a:endParaRPr lang="en-US" sz="2000" dirty="0"/>
          </a:p>
          <a:p>
            <a:r>
              <a:rPr lang="en-US" sz="2000" dirty="0"/>
              <a:t>Dew point ≤ Temp</a:t>
            </a:r>
          </a:p>
          <a:p>
            <a:r>
              <a:rPr lang="en-US" sz="2000" dirty="0"/>
              <a:t>100% relative humidity: Dew Point=Temp</a:t>
            </a:r>
          </a:p>
          <a:p>
            <a:endParaRPr lang="en-US" sz="2000" dirty="0"/>
          </a:p>
          <a:p>
            <a:r>
              <a:rPr lang="en-US" sz="2000" dirty="0"/>
              <a:t>General sense of fastest wind speeds</a:t>
            </a:r>
          </a:p>
          <a:p>
            <a:endParaRPr lang="en-US" sz="2000" dirty="0"/>
          </a:p>
          <a:p>
            <a:r>
              <a:rPr lang="en-US" sz="2000" dirty="0"/>
              <a:t>General sense of cloud coverage </a:t>
            </a:r>
          </a:p>
          <a:p>
            <a:endParaRPr lang="en-US" sz="2000" dirty="0"/>
          </a:p>
          <a:p>
            <a:r>
              <a:rPr lang="en-US" sz="2000" dirty="0"/>
              <a:t>DO NOT MEMORIZE CURRENT WEATHER</a:t>
            </a:r>
          </a:p>
          <a:p>
            <a:endParaRPr lang="en-US" sz="2000" dirty="0"/>
          </a:p>
          <a:p>
            <a:r>
              <a:rPr lang="en-US" sz="2400" b="1" u="sng" dirty="0"/>
              <a:t>Determine atmospheric pressure in 3 easy steps:</a:t>
            </a:r>
          </a:p>
          <a:p>
            <a:endParaRPr lang="en-US" sz="2000" dirty="0"/>
          </a:p>
          <a:p>
            <a:pPr marL="342900" indent="-342900">
              <a:buAutoNum type="arabicPeriod"/>
            </a:pPr>
            <a:r>
              <a:rPr lang="en-US" sz="2000" dirty="0"/>
              <a:t>Move the decimal once to the left 120→12.0</a:t>
            </a:r>
          </a:p>
          <a:p>
            <a:pPr marL="342900" indent="-342900">
              <a:buAutoNum type="arabicPeriod"/>
            </a:pPr>
            <a:r>
              <a:rPr lang="en-US" sz="2000" dirty="0"/>
              <a:t>If value is less than 50, add 10 to the front 12.0→1012.0 mbar</a:t>
            </a:r>
          </a:p>
          <a:p>
            <a:pPr marL="342900" indent="-342900">
              <a:buAutoNum type="arabicPeriod"/>
            </a:pPr>
            <a:r>
              <a:rPr lang="en-US" sz="2000" dirty="0"/>
              <a:t>If value is greater than 50, add 9 to front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91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BDFA0-6A92-4218-A899-2FB2B7F42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44"/>
            <a:ext cx="10515600" cy="604694"/>
          </a:xfrm>
        </p:spPr>
        <p:txBody>
          <a:bodyPr anchor="t">
            <a:noAutofit/>
          </a:bodyPr>
          <a:lstStyle/>
          <a:p>
            <a:pPr algn="ctr"/>
            <a:r>
              <a:rPr lang="en-US" sz="4000" dirty="0"/>
              <a:t>Station Plot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18DF9-576A-4EA4-A3D8-B129D7913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2" y="1409130"/>
            <a:ext cx="3566683" cy="83676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/>
              <a:t>College Park Airport (KCGS)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ED13A2-06A1-440C-96C6-25152664E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665" y="1035053"/>
            <a:ext cx="7981950" cy="56102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442AF6-D588-462C-B9AD-2C4DA1931F4A}"/>
              </a:ext>
            </a:extLst>
          </p:cNvPr>
          <p:cNvSpPr/>
          <p:nvPr/>
        </p:nvSpPr>
        <p:spPr>
          <a:xfrm>
            <a:off x="8866907" y="2937162"/>
            <a:ext cx="1385455" cy="11083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BB5EBE-808A-4D78-9469-0863DEF06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B618-0426-4168-A18B-DC00F4CE2895}" type="slidenum">
              <a:rPr lang="en-US" smtClean="0"/>
              <a:t>3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2EFAF7-E5B8-4419-B6E6-D15DE7249E6E}"/>
              </a:ext>
            </a:extLst>
          </p:cNvPr>
          <p:cNvSpPr txBox="1">
            <a:spLocks/>
          </p:cNvSpPr>
          <p:nvPr/>
        </p:nvSpPr>
        <p:spPr>
          <a:xfrm>
            <a:off x="2408208" y="2238891"/>
            <a:ext cx="3566683" cy="4853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69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°F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69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°F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1000.5 mb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calm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N/A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overcast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N/A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05E27CD-EE8D-477A-8476-6719345951EE}"/>
              </a:ext>
            </a:extLst>
          </p:cNvPr>
          <p:cNvSpPr txBox="1">
            <a:spLocks/>
          </p:cNvSpPr>
          <p:nvPr/>
        </p:nvSpPr>
        <p:spPr>
          <a:xfrm>
            <a:off x="-1169730" y="2238891"/>
            <a:ext cx="3566683" cy="4853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  <a:tabLst>
                <a:tab pos="2566988" algn="l"/>
              </a:tabLst>
            </a:pPr>
            <a:r>
              <a:rPr lang="en-US" dirty="0"/>
              <a:t>Temperature:</a:t>
            </a:r>
          </a:p>
          <a:p>
            <a:pPr marL="0" indent="0" algn="r">
              <a:buFont typeface="Arial" panose="020B0604020202020204" pitchFamily="34" charset="0"/>
              <a:buNone/>
              <a:tabLst>
                <a:tab pos="2566988" algn="l"/>
              </a:tabLst>
            </a:pPr>
            <a:r>
              <a:rPr lang="en-US" dirty="0"/>
              <a:t>Dew Point:</a:t>
            </a:r>
          </a:p>
          <a:p>
            <a:pPr marL="0" indent="0" algn="r">
              <a:buFont typeface="Arial" panose="020B0604020202020204" pitchFamily="34" charset="0"/>
              <a:buNone/>
              <a:tabLst>
                <a:tab pos="2566988" algn="l"/>
              </a:tabLst>
            </a:pPr>
            <a:r>
              <a:rPr lang="en-US" dirty="0"/>
              <a:t>Pressure: </a:t>
            </a:r>
          </a:p>
          <a:p>
            <a:pPr marL="0" indent="0" algn="r">
              <a:buFont typeface="Arial" panose="020B0604020202020204" pitchFamily="34" charset="0"/>
              <a:buNone/>
              <a:tabLst>
                <a:tab pos="2566988" algn="l"/>
              </a:tabLst>
            </a:pPr>
            <a:r>
              <a:rPr lang="en-US" dirty="0"/>
              <a:t>Wind: </a:t>
            </a:r>
          </a:p>
          <a:p>
            <a:pPr marL="0" indent="0" algn="r">
              <a:buFont typeface="Arial" panose="020B0604020202020204" pitchFamily="34" charset="0"/>
              <a:buNone/>
              <a:tabLst>
                <a:tab pos="2566988" algn="l"/>
              </a:tabLst>
            </a:pPr>
            <a:r>
              <a:rPr lang="en-US" dirty="0"/>
              <a:t>Wind Direction: </a:t>
            </a:r>
          </a:p>
          <a:p>
            <a:pPr marL="0" indent="0" algn="r">
              <a:buFont typeface="Arial" panose="020B0604020202020204" pitchFamily="34" charset="0"/>
              <a:buNone/>
              <a:tabLst>
                <a:tab pos="2566988" algn="l"/>
              </a:tabLst>
            </a:pPr>
            <a:r>
              <a:rPr lang="en-US" dirty="0"/>
              <a:t>Sky Cover: </a:t>
            </a:r>
          </a:p>
          <a:p>
            <a:pPr marL="0" indent="0" algn="r">
              <a:buFont typeface="Arial" panose="020B0604020202020204" pitchFamily="34" charset="0"/>
              <a:buNone/>
              <a:tabLst>
                <a:tab pos="2566988" algn="l"/>
              </a:tabLst>
            </a:pPr>
            <a:r>
              <a:rPr lang="en-US" dirty="0"/>
              <a:t>Weather:</a:t>
            </a:r>
          </a:p>
        </p:txBody>
      </p:sp>
    </p:spTree>
    <p:extLst>
      <p:ext uri="{BB962C8B-B14F-4D97-AF65-F5344CB8AC3E}">
        <p14:creationId xmlns:p14="http://schemas.microsoft.com/office/powerpoint/2010/main" val="57234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BDFA0-6A92-4218-A899-2FB2B7F42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838"/>
            <a:ext cx="10515600" cy="604694"/>
          </a:xfrm>
        </p:spPr>
        <p:txBody>
          <a:bodyPr anchor="t">
            <a:noAutofit/>
          </a:bodyPr>
          <a:lstStyle/>
          <a:p>
            <a:pPr algn="ctr"/>
            <a:r>
              <a:rPr lang="en-US" sz="4000" dirty="0"/>
              <a:t>Station Plot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18DF9-576A-4EA4-A3D8-B129D7913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2" y="1674839"/>
            <a:ext cx="3566683" cy="8367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Reagan Int’l (KDCA)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ED13A2-06A1-440C-96C6-25152664E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665" y="1035053"/>
            <a:ext cx="7981950" cy="56102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442AF6-D588-462C-B9AD-2C4DA1931F4A}"/>
              </a:ext>
            </a:extLst>
          </p:cNvPr>
          <p:cNvSpPr/>
          <p:nvPr/>
        </p:nvSpPr>
        <p:spPr>
          <a:xfrm>
            <a:off x="8107690" y="3939332"/>
            <a:ext cx="1385455" cy="11083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BB5EBE-808A-4D78-9469-0863DEF06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B618-0426-4168-A18B-DC00F4CE2895}" type="slidenum">
              <a:rPr lang="en-US" smtClean="0"/>
              <a:t>4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2EFAF7-E5B8-4419-B6E6-D15DE7249E6E}"/>
              </a:ext>
            </a:extLst>
          </p:cNvPr>
          <p:cNvSpPr txBox="1">
            <a:spLocks/>
          </p:cNvSpPr>
          <p:nvPr/>
        </p:nvSpPr>
        <p:spPr>
          <a:xfrm>
            <a:off x="2424250" y="2206807"/>
            <a:ext cx="3566683" cy="4853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73°F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71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°F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1000.5 mb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~5 </a:t>
            </a:r>
            <a:r>
              <a:rPr lang="en-US" dirty="0" err="1"/>
              <a:t>kts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ENE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overcast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fog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05E27CD-EE8D-477A-8476-6719345951EE}"/>
              </a:ext>
            </a:extLst>
          </p:cNvPr>
          <p:cNvSpPr txBox="1">
            <a:spLocks/>
          </p:cNvSpPr>
          <p:nvPr/>
        </p:nvSpPr>
        <p:spPr>
          <a:xfrm>
            <a:off x="-1153688" y="2206807"/>
            <a:ext cx="3566683" cy="4853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  <a:tabLst>
                <a:tab pos="2566988" algn="l"/>
              </a:tabLst>
            </a:pPr>
            <a:r>
              <a:rPr lang="en-US" dirty="0"/>
              <a:t>Temperature:</a:t>
            </a:r>
          </a:p>
          <a:p>
            <a:pPr marL="0" indent="0" algn="r">
              <a:buFont typeface="Arial" panose="020B0604020202020204" pitchFamily="34" charset="0"/>
              <a:buNone/>
              <a:tabLst>
                <a:tab pos="2566988" algn="l"/>
              </a:tabLst>
            </a:pPr>
            <a:r>
              <a:rPr lang="en-US" dirty="0"/>
              <a:t>Dew Point:</a:t>
            </a:r>
          </a:p>
          <a:p>
            <a:pPr marL="0" indent="0" algn="r">
              <a:buFont typeface="Arial" panose="020B0604020202020204" pitchFamily="34" charset="0"/>
              <a:buNone/>
              <a:tabLst>
                <a:tab pos="2566988" algn="l"/>
              </a:tabLst>
            </a:pPr>
            <a:r>
              <a:rPr lang="en-US" dirty="0"/>
              <a:t>Pressure: </a:t>
            </a:r>
          </a:p>
          <a:p>
            <a:pPr marL="0" indent="0" algn="r">
              <a:buFont typeface="Arial" panose="020B0604020202020204" pitchFamily="34" charset="0"/>
              <a:buNone/>
              <a:tabLst>
                <a:tab pos="2566988" algn="l"/>
              </a:tabLst>
            </a:pPr>
            <a:r>
              <a:rPr lang="en-US" dirty="0"/>
              <a:t>Wind: </a:t>
            </a:r>
          </a:p>
          <a:p>
            <a:pPr marL="0" indent="0" algn="r">
              <a:buFont typeface="Arial" panose="020B0604020202020204" pitchFamily="34" charset="0"/>
              <a:buNone/>
              <a:tabLst>
                <a:tab pos="2566988" algn="l"/>
              </a:tabLst>
            </a:pPr>
            <a:r>
              <a:rPr lang="en-US" dirty="0"/>
              <a:t>Wind Direction: </a:t>
            </a:r>
          </a:p>
          <a:p>
            <a:pPr marL="0" indent="0" algn="r">
              <a:buFont typeface="Arial" panose="020B0604020202020204" pitchFamily="34" charset="0"/>
              <a:buNone/>
              <a:tabLst>
                <a:tab pos="2566988" algn="l"/>
              </a:tabLst>
            </a:pPr>
            <a:r>
              <a:rPr lang="en-US" dirty="0"/>
              <a:t>Sky Cover: </a:t>
            </a:r>
          </a:p>
          <a:p>
            <a:pPr marL="0" indent="0" algn="r">
              <a:buFont typeface="Arial" panose="020B0604020202020204" pitchFamily="34" charset="0"/>
              <a:buNone/>
              <a:tabLst>
                <a:tab pos="2566988" algn="l"/>
              </a:tabLst>
            </a:pPr>
            <a:r>
              <a:rPr lang="en-US" dirty="0"/>
              <a:t>Weather:</a:t>
            </a:r>
          </a:p>
        </p:txBody>
      </p:sp>
    </p:spTree>
    <p:extLst>
      <p:ext uri="{BB962C8B-B14F-4D97-AF65-F5344CB8AC3E}">
        <p14:creationId xmlns:p14="http://schemas.microsoft.com/office/powerpoint/2010/main" val="184898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BDFA0-6A92-4218-A899-2FB2B7F42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604694"/>
          </a:xfrm>
        </p:spPr>
        <p:txBody>
          <a:bodyPr anchor="t">
            <a:noAutofit/>
          </a:bodyPr>
          <a:lstStyle/>
          <a:p>
            <a:pPr algn="ctr"/>
            <a:r>
              <a:rPr lang="en-US" sz="4000" dirty="0"/>
              <a:t>Station Plot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18DF9-576A-4EA4-A3D8-B129D7913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2" y="1370041"/>
            <a:ext cx="3566683" cy="83676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/>
              <a:t>Andrews AFB (KADW)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ED13A2-06A1-440C-96C6-25152664E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665" y="1035053"/>
            <a:ext cx="7981950" cy="56102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442AF6-D588-462C-B9AD-2C4DA1931F4A}"/>
              </a:ext>
            </a:extLst>
          </p:cNvPr>
          <p:cNvSpPr/>
          <p:nvPr/>
        </p:nvSpPr>
        <p:spPr>
          <a:xfrm>
            <a:off x="9289472" y="4388511"/>
            <a:ext cx="1385455" cy="11083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BB5EBE-808A-4D78-9469-0863DEF06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B618-0426-4168-A18B-DC00F4CE2895}" type="slidenum">
              <a:rPr lang="en-US" smtClean="0"/>
              <a:t>5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2EFAF7-E5B8-4419-B6E6-D15DE7249E6E}"/>
              </a:ext>
            </a:extLst>
          </p:cNvPr>
          <p:cNvSpPr txBox="1">
            <a:spLocks/>
          </p:cNvSpPr>
          <p:nvPr/>
        </p:nvSpPr>
        <p:spPr>
          <a:xfrm>
            <a:off x="2424251" y="2206807"/>
            <a:ext cx="1875034" cy="4853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72°F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72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°F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1000.4 mb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~5 </a:t>
            </a:r>
            <a:r>
              <a:rPr lang="en-US" dirty="0" err="1"/>
              <a:t>kts</a:t>
            </a: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ENE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obscured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light drizzle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05E27CD-EE8D-477A-8476-6719345951EE}"/>
              </a:ext>
            </a:extLst>
          </p:cNvPr>
          <p:cNvSpPr txBox="1">
            <a:spLocks/>
          </p:cNvSpPr>
          <p:nvPr/>
        </p:nvSpPr>
        <p:spPr>
          <a:xfrm>
            <a:off x="-1153688" y="2206807"/>
            <a:ext cx="3566683" cy="48531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  <a:tabLst>
                <a:tab pos="2566988" algn="l"/>
              </a:tabLst>
            </a:pPr>
            <a:r>
              <a:rPr lang="en-US" dirty="0"/>
              <a:t>Temperature:</a:t>
            </a:r>
          </a:p>
          <a:p>
            <a:pPr marL="0" indent="0" algn="r">
              <a:buFont typeface="Arial" panose="020B0604020202020204" pitchFamily="34" charset="0"/>
              <a:buNone/>
              <a:tabLst>
                <a:tab pos="2566988" algn="l"/>
              </a:tabLst>
            </a:pPr>
            <a:r>
              <a:rPr lang="en-US" dirty="0"/>
              <a:t>Dew Point:</a:t>
            </a:r>
          </a:p>
          <a:p>
            <a:pPr marL="0" indent="0" algn="r">
              <a:buFont typeface="Arial" panose="020B0604020202020204" pitchFamily="34" charset="0"/>
              <a:buNone/>
              <a:tabLst>
                <a:tab pos="2566988" algn="l"/>
              </a:tabLst>
            </a:pPr>
            <a:r>
              <a:rPr lang="en-US" dirty="0"/>
              <a:t>Pressure: </a:t>
            </a:r>
          </a:p>
          <a:p>
            <a:pPr marL="0" indent="0" algn="r">
              <a:buFont typeface="Arial" panose="020B0604020202020204" pitchFamily="34" charset="0"/>
              <a:buNone/>
              <a:tabLst>
                <a:tab pos="2566988" algn="l"/>
              </a:tabLst>
            </a:pPr>
            <a:r>
              <a:rPr lang="en-US" dirty="0"/>
              <a:t>Wind: </a:t>
            </a:r>
          </a:p>
          <a:p>
            <a:pPr marL="0" indent="0" algn="r">
              <a:buFont typeface="Arial" panose="020B0604020202020204" pitchFamily="34" charset="0"/>
              <a:buNone/>
              <a:tabLst>
                <a:tab pos="2566988" algn="l"/>
              </a:tabLst>
            </a:pPr>
            <a:r>
              <a:rPr lang="en-US" dirty="0"/>
              <a:t>Wind Direction: </a:t>
            </a:r>
          </a:p>
          <a:p>
            <a:pPr marL="0" indent="0" algn="r">
              <a:buFont typeface="Arial" panose="020B0604020202020204" pitchFamily="34" charset="0"/>
              <a:buNone/>
              <a:tabLst>
                <a:tab pos="2566988" algn="l"/>
              </a:tabLst>
            </a:pPr>
            <a:r>
              <a:rPr lang="en-US" dirty="0"/>
              <a:t>Sky Cover: </a:t>
            </a:r>
          </a:p>
          <a:p>
            <a:pPr marL="0" indent="0" algn="r">
              <a:buFont typeface="Arial" panose="020B0604020202020204" pitchFamily="34" charset="0"/>
              <a:buNone/>
              <a:tabLst>
                <a:tab pos="2566988" algn="l"/>
              </a:tabLst>
            </a:pPr>
            <a:r>
              <a:rPr lang="en-US" dirty="0"/>
              <a:t>Weather:</a:t>
            </a:r>
          </a:p>
        </p:txBody>
      </p:sp>
    </p:spTree>
    <p:extLst>
      <p:ext uri="{BB962C8B-B14F-4D97-AF65-F5344CB8AC3E}">
        <p14:creationId xmlns:p14="http://schemas.microsoft.com/office/powerpoint/2010/main" val="73963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D3AC4-652B-4654-BD48-99FE5C17C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09651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Weather Map Basics- Surface Pressure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B6388-C8F9-43E1-A4DE-9D59353B8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287" y="1391478"/>
            <a:ext cx="5247045" cy="478548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High Pressure (H):</a:t>
            </a:r>
          </a:p>
          <a:p>
            <a:pPr marL="0" indent="0">
              <a:buNone/>
            </a:pPr>
            <a:r>
              <a:rPr lang="en-US" dirty="0"/>
              <a:t>Associated with stagnant and hot conditions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Low Pressure (L):</a:t>
            </a:r>
          </a:p>
          <a:p>
            <a:pPr marL="0" indent="0">
              <a:buNone/>
            </a:pPr>
            <a:r>
              <a:rPr lang="en-US" dirty="0"/>
              <a:t>Associated with fronts and stormy conditions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E2547-CBC6-47B3-84B0-7F1691DE1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B618-0426-4168-A18B-DC00F4CE2895}" type="slidenum">
              <a:rPr lang="en-US" smtClean="0"/>
              <a:t>6</a:t>
            </a:fld>
            <a:endParaRPr lang="en-US"/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9AB25E73-8DBF-4AAA-BB31-6E13804E6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332" y="1391478"/>
            <a:ext cx="6500239" cy="487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477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D3AC4-652B-4654-BD48-99FE5C17C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09651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Weather Map Basics- Cold vs Warm Front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E2547-CBC6-47B3-84B0-7F1691DE1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B618-0426-4168-A18B-DC00F4CE2895}" type="slidenum">
              <a:rPr lang="en-US" smtClean="0"/>
              <a:t>7</a:t>
            </a:fld>
            <a:endParaRPr lang="en-US"/>
          </a:p>
        </p:txBody>
      </p:sp>
      <p:pic>
        <p:nvPicPr>
          <p:cNvPr id="1030" name="Picture 6" descr="Related image">
            <a:extLst>
              <a:ext uri="{FF2B5EF4-FFF2-40B4-BE49-F238E27FC236}">
                <a16:creationId xmlns:a16="http://schemas.microsoft.com/office/drawing/2014/main" id="{1F87CBEC-7A9B-4774-918D-B046938EAC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66" b="16086"/>
          <a:stretch/>
        </p:blipFill>
        <p:spPr bwMode="auto">
          <a:xfrm>
            <a:off x="1871249" y="3429000"/>
            <a:ext cx="8449501" cy="271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06378C-FA59-45F6-BA83-0CCB71159240}"/>
              </a:ext>
            </a:extLst>
          </p:cNvPr>
          <p:cNvSpPr txBox="1"/>
          <p:nvPr/>
        </p:nvSpPr>
        <p:spPr>
          <a:xfrm>
            <a:off x="3235393" y="1139135"/>
            <a:ext cx="572121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For quizzes and exams you should know:</a:t>
            </a:r>
          </a:p>
          <a:p>
            <a:pPr algn="ctr"/>
            <a:r>
              <a:rPr lang="en-US" sz="2000" dirty="0"/>
              <a:t>Color AND Shape of warm and cold fronts</a:t>
            </a:r>
          </a:p>
          <a:p>
            <a:pPr algn="ctr"/>
            <a:r>
              <a:rPr lang="en-US" sz="2000" dirty="0"/>
              <a:t>Which direction to draw arrows based off temperatures</a:t>
            </a:r>
          </a:p>
          <a:p>
            <a:pPr algn="ctr"/>
            <a:r>
              <a:rPr lang="en-US" sz="2000" dirty="0"/>
              <a:t>Pressure associated at the edge of fronts </a:t>
            </a:r>
          </a:p>
        </p:txBody>
      </p:sp>
      <p:pic>
        <p:nvPicPr>
          <p:cNvPr id="1032" name="Picture 8" descr="Image result for warm front">
            <a:extLst>
              <a:ext uri="{FF2B5EF4-FFF2-40B4-BE49-F238E27FC236}">
                <a16:creationId xmlns:a16="http://schemas.microsoft.com/office/drawing/2014/main" id="{44694EAA-69AE-4596-8E92-6D3EE2414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725" y="1626980"/>
            <a:ext cx="33337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old Weather Front">
            <a:extLst>
              <a:ext uri="{FF2B5EF4-FFF2-40B4-BE49-F238E27FC236}">
                <a16:creationId xmlns:a16="http://schemas.microsoft.com/office/drawing/2014/main" id="{900D140D-FF05-4779-981A-0ECE9C153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2" y="1626980"/>
            <a:ext cx="3333750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321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84E2-E1C9-4359-9642-FEA2052FF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510" y="8922"/>
            <a:ext cx="10515600" cy="1325563"/>
          </a:xfrm>
        </p:spPr>
        <p:txBody>
          <a:bodyPr anchor="t">
            <a:normAutofit/>
          </a:bodyPr>
          <a:lstStyle/>
          <a:p>
            <a:pPr algn="ctr"/>
            <a:r>
              <a:rPr lang="en-US" sz="4000" dirty="0"/>
              <a:t>Instrumentation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715EA-0AEE-4A33-BF17-17708A82E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043" y="1690688"/>
            <a:ext cx="43434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Radiosonde/rawinsonde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Thermometer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Hygrometer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Anemometer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Rain gauge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Barometer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Radar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Satellite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8364D-C875-4660-A879-97BC45FCC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B618-0426-4168-A18B-DC00F4CE2895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5B87F7-A8D5-490A-B012-EE91FC01A6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21" r="28182"/>
          <a:stretch/>
        </p:blipFill>
        <p:spPr>
          <a:xfrm>
            <a:off x="4501924" y="1178647"/>
            <a:ext cx="3019300" cy="2313708"/>
          </a:xfrm>
          <a:prstGeom prst="rect">
            <a:avLst/>
          </a:prstGeom>
        </p:spPr>
      </p:pic>
      <p:pic>
        <p:nvPicPr>
          <p:cNvPr id="1026" name="Picture 2" descr="Image may contain: cloud, sky and outdoor">
            <a:extLst>
              <a:ext uri="{FF2B5EF4-FFF2-40B4-BE49-F238E27FC236}">
                <a16:creationId xmlns:a16="http://schemas.microsoft.com/office/drawing/2014/main" id="{F60E4A47-E5DB-4DF1-A967-36BFE8248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729" y="4864966"/>
            <a:ext cx="2475345" cy="185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rect methods">
            <a:extLst>
              <a:ext uri="{FF2B5EF4-FFF2-40B4-BE49-F238E27FC236}">
                <a16:creationId xmlns:a16="http://schemas.microsoft.com/office/drawing/2014/main" id="{A7E07994-1ABF-4C2F-8466-DC8DA9041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874" y="1690688"/>
            <a:ext cx="32004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hygrometer">
            <a:extLst>
              <a:ext uri="{FF2B5EF4-FFF2-40B4-BE49-F238E27FC236}">
                <a16:creationId xmlns:a16="http://schemas.microsoft.com/office/drawing/2014/main" id="{114E777A-7A03-4449-8D22-1B5F3BA96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351" y="1170132"/>
            <a:ext cx="2065193" cy="206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may contain: plant and outdoor">
            <a:extLst>
              <a:ext uri="{FF2B5EF4-FFF2-40B4-BE49-F238E27FC236}">
                <a16:creationId xmlns:a16="http://schemas.microsoft.com/office/drawing/2014/main" id="{F4B60BAF-29F0-4AB8-B8FA-08DD1C0FE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209" y="3188422"/>
            <a:ext cx="2140203" cy="285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anemometer">
            <a:extLst>
              <a:ext uri="{FF2B5EF4-FFF2-40B4-BE49-F238E27FC236}">
                <a16:creationId xmlns:a16="http://schemas.microsoft.com/office/drawing/2014/main" id="{7B6E23E0-C29A-40F3-B8D3-7574C6CD4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532" y="3652621"/>
            <a:ext cx="2271918" cy="143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barometer">
            <a:extLst>
              <a:ext uri="{FF2B5EF4-FFF2-40B4-BE49-F238E27FC236}">
                <a16:creationId xmlns:a16="http://schemas.microsoft.com/office/drawing/2014/main" id="{1D3ED94F-9B3E-49E9-A79A-C8142E804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500" y="4897436"/>
            <a:ext cx="1528719" cy="156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goes r">
            <a:extLst>
              <a:ext uri="{FF2B5EF4-FFF2-40B4-BE49-F238E27FC236}">
                <a16:creationId xmlns:a16="http://schemas.microsoft.com/office/drawing/2014/main" id="{AB8A8693-23C5-486A-9281-B3CA4B81C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477" y="4695465"/>
            <a:ext cx="2391619" cy="135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044AD9-758E-49BA-AAE8-2716FC97EFBB}"/>
              </a:ext>
            </a:extLst>
          </p:cNvPr>
          <p:cNvSpPr txBox="1"/>
          <p:nvPr/>
        </p:nvSpPr>
        <p:spPr>
          <a:xfrm>
            <a:off x="4568052" y="1250002"/>
            <a:ext cx="473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6D9138-5E26-4FC1-9BD1-2D257DDC7796}"/>
              </a:ext>
            </a:extLst>
          </p:cNvPr>
          <p:cNvSpPr txBox="1"/>
          <p:nvPr/>
        </p:nvSpPr>
        <p:spPr>
          <a:xfrm>
            <a:off x="7776207" y="3027269"/>
            <a:ext cx="473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C5256F-E4A6-460A-801E-8B2C87B73A23}"/>
              </a:ext>
            </a:extLst>
          </p:cNvPr>
          <p:cNvSpPr txBox="1"/>
          <p:nvPr/>
        </p:nvSpPr>
        <p:spPr>
          <a:xfrm>
            <a:off x="10771286" y="1840251"/>
            <a:ext cx="473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DBED2E-A51D-4A30-BDC3-877176B4544E}"/>
              </a:ext>
            </a:extLst>
          </p:cNvPr>
          <p:cNvSpPr txBox="1"/>
          <p:nvPr/>
        </p:nvSpPr>
        <p:spPr>
          <a:xfrm>
            <a:off x="8137443" y="3966997"/>
            <a:ext cx="473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F590C7-D5AD-4DF3-A942-89796872BE0A}"/>
              </a:ext>
            </a:extLst>
          </p:cNvPr>
          <p:cNvSpPr txBox="1"/>
          <p:nvPr/>
        </p:nvSpPr>
        <p:spPr>
          <a:xfrm>
            <a:off x="6463769" y="3254554"/>
            <a:ext cx="473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01DB01-DDAB-40AB-9C77-28328A80AB3E}"/>
              </a:ext>
            </a:extLst>
          </p:cNvPr>
          <p:cNvSpPr txBox="1"/>
          <p:nvPr/>
        </p:nvSpPr>
        <p:spPr>
          <a:xfrm>
            <a:off x="4651845" y="5928714"/>
            <a:ext cx="473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42BA43-D5C0-4D7E-B1D5-1AED8614FEE5}"/>
              </a:ext>
            </a:extLst>
          </p:cNvPr>
          <p:cNvSpPr txBox="1"/>
          <p:nvPr/>
        </p:nvSpPr>
        <p:spPr>
          <a:xfrm>
            <a:off x="6903030" y="6335786"/>
            <a:ext cx="412796" cy="381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13E0C9-197F-4BE1-8584-70C3D97301E7}"/>
              </a:ext>
            </a:extLst>
          </p:cNvPr>
          <p:cNvSpPr txBox="1"/>
          <p:nvPr/>
        </p:nvSpPr>
        <p:spPr>
          <a:xfrm>
            <a:off x="10155666" y="5538668"/>
            <a:ext cx="473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110812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F562D-C34D-416F-B3A3-4B19C23CF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152"/>
            <a:ext cx="10515600" cy="900766"/>
          </a:xfrm>
        </p:spPr>
        <p:txBody>
          <a:bodyPr>
            <a:normAutofit/>
          </a:bodyPr>
          <a:lstStyle/>
          <a:p>
            <a:r>
              <a:rPr lang="en-US" sz="4000" dirty="0"/>
              <a:t>Radar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2A0E0-6AD7-4F53-B189-798A7A16F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908965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Sends out electromagnetic pulse and listens</a:t>
            </a:r>
          </a:p>
          <a:p>
            <a:r>
              <a:rPr lang="en-US" dirty="0"/>
              <a:t>Bounces off rain, dust, bugs, birds, hail, etc. </a:t>
            </a:r>
          </a:p>
          <a:p>
            <a:r>
              <a:rPr lang="en-US" dirty="0"/>
              <a:t>Energy returned will depict “echoes” on radar imagery</a:t>
            </a:r>
          </a:p>
          <a:p>
            <a:r>
              <a:rPr lang="en-US" dirty="0"/>
              <a:t>Can indicate hail, debris, wind direction/speed, total rainfall, and many more</a:t>
            </a:r>
          </a:p>
          <a:p>
            <a:r>
              <a:rPr lang="en-US" dirty="0"/>
              <a:t>Limitations: can be blocked by buildings and landscape, cannot se directly below, limited to a radius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D9E4FB-6211-4471-88F2-0BC82B5FA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3B618-0426-4168-A18B-DC00F4CE2895}" type="slidenum">
              <a:rPr lang="en-US" smtClean="0"/>
              <a:t>9</a:t>
            </a:fld>
            <a:endParaRPr lang="en-US"/>
          </a:p>
        </p:txBody>
      </p:sp>
      <p:pic>
        <p:nvPicPr>
          <p:cNvPr id="2050" name="Picture 2" descr="Image result for doppler radar pulse return">
            <a:extLst>
              <a:ext uri="{FF2B5EF4-FFF2-40B4-BE49-F238E27FC236}">
                <a16:creationId xmlns:a16="http://schemas.microsoft.com/office/drawing/2014/main" id="{BD01A5FC-5E4C-4140-BA06-66672D3445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582" y="195263"/>
            <a:ext cx="2895600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upload.wikimedia.org/wikipedia/commons/4/4c/Radar_image_of_the_2011_Joplin_tornado_May_22%2C_2011_2248Z.png">
            <a:extLst>
              <a:ext uri="{FF2B5EF4-FFF2-40B4-BE49-F238E27FC236}">
                <a16:creationId xmlns:a16="http://schemas.microsoft.com/office/drawing/2014/main" id="{FF9C43F7-350B-443E-AC3D-2319086FF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182" y="551535"/>
            <a:ext cx="3186113" cy="181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lated image">
            <a:extLst>
              <a:ext uri="{FF2B5EF4-FFF2-40B4-BE49-F238E27FC236}">
                <a16:creationId xmlns:a16="http://schemas.microsoft.com/office/drawing/2014/main" id="{454BA679-077D-4F28-BBFA-AC0CA023CB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873" y="2910609"/>
            <a:ext cx="3907927" cy="358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F333C1-53AC-44C2-9AFD-45CCF1F1B4AC}"/>
              </a:ext>
            </a:extLst>
          </p:cNvPr>
          <p:cNvSpPr txBox="1"/>
          <p:nvPr/>
        </p:nvSpPr>
        <p:spPr>
          <a:xfrm>
            <a:off x="7224456" y="234180"/>
            <a:ext cx="4323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Joplin, MO EF-5 tornado (May 22, 2011)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A2EC55-46CE-4A8B-BFD8-C39A9FD722E8}"/>
              </a:ext>
            </a:extLst>
          </p:cNvPr>
          <p:cNvSpPr txBox="1"/>
          <p:nvPr/>
        </p:nvSpPr>
        <p:spPr>
          <a:xfrm>
            <a:off x="7224456" y="2549209"/>
            <a:ext cx="4738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NWS Melbourne squall line (January 25, 2011) </a:t>
            </a:r>
          </a:p>
        </p:txBody>
      </p:sp>
    </p:spTree>
    <p:extLst>
      <p:ext uri="{BB962C8B-B14F-4D97-AF65-F5344CB8AC3E}">
        <p14:creationId xmlns:p14="http://schemas.microsoft.com/office/powerpoint/2010/main" val="38777041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6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533</Words>
  <Application>Microsoft Office PowerPoint</Application>
  <PresentationFormat>Widescreen</PresentationFormat>
  <Paragraphs>157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Cambria Math</vt:lpstr>
      <vt:lpstr>Times New Roman</vt:lpstr>
      <vt:lpstr>Office Theme</vt:lpstr>
      <vt:lpstr>Station Plot and Instrumentation Review</vt:lpstr>
      <vt:lpstr>Weather Station Model</vt:lpstr>
      <vt:lpstr>Station Plot Examples</vt:lpstr>
      <vt:lpstr>Station Plot Examples</vt:lpstr>
      <vt:lpstr>Station Plot Examples</vt:lpstr>
      <vt:lpstr>Weather Map Basics- Surface Pressure Types</vt:lpstr>
      <vt:lpstr>Weather Map Basics- Cold vs Warm Front</vt:lpstr>
      <vt:lpstr>Instrumentation</vt:lpstr>
      <vt:lpstr>Radar Review</vt:lpstr>
      <vt:lpstr>Satellite Review</vt:lpstr>
      <vt:lpstr>PowerPoint Presentation</vt:lpstr>
      <vt:lpstr>Earth’s Atmospheric Composition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 1 – 3 Review</dc:title>
  <dc:creator>Lindsey Rodio</dc:creator>
  <cp:lastModifiedBy>Hannah Daley</cp:lastModifiedBy>
  <cp:revision>34</cp:revision>
  <dcterms:created xsi:type="dcterms:W3CDTF">2018-09-11T22:44:07Z</dcterms:created>
  <dcterms:modified xsi:type="dcterms:W3CDTF">2019-09-16T19:41:27Z</dcterms:modified>
</cp:coreProperties>
</file>